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6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016F-AE1A-473F-B2A5-68E0C2FA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D0F95-02A5-48A4-A551-C216FAED6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B300E-4BB3-4331-9D7A-4D37F6EA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5754B-0999-49B9-9E67-A8FE3438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DE31C-F27A-4D17-99FD-DE58CB5D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5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EF76-E5BA-4D46-8656-38ED141A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72C10-1215-40EF-B3B9-E14565D50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84FB1-9E07-4ACE-A3D5-CE7DA978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279AC-BFE7-4AB8-AF74-1FE496D9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4D606-2357-4FD0-91CC-22D3CAFE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5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4BABA-2A21-45F7-A8A7-962BFB7C4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557E2-59CE-4F0C-B0A9-2FD86E726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132E-BEB6-4E2A-BC36-558F314D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6783-68DF-4A65-97A3-6BF888B8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86946-8328-422D-8230-C6E47AC9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3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39EE-CA69-46C4-A2DC-218DC43E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DE47E-68DD-4A24-999A-1FA1796A9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DE8C-70E5-4C26-A0AC-5B9216EC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37616-0963-484C-AC1E-D937050A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1654D-2ADA-43FB-8E71-24E22E5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8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C205-DD2C-41C3-9CB9-8CD04E4F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7C90C-AD1B-406E-8D39-177ADC4DD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5EE11-B182-484C-AE3A-7B220BD6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A1FA-AF1D-45E8-97D2-DF6943B2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6A9EE-BDF8-4991-A0F1-D7E466D0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CA00-FC4D-479E-962B-E9990550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59E5-87B1-4651-B182-9DC56A262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1B0B6-FCE5-431A-8BF6-B0DFDD96A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E036C-76F5-424F-8DD6-B0950FFA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99B7C-2FD9-4218-BFEF-B7B4CFB8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441CC-0972-4E82-B4B8-96E99619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14E0-B48D-4AAD-A0DA-E36296D9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9BA92-7B82-4012-AD7D-90714AC71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72A95-E18B-4B1B-A7FD-951AE0D1F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82FDE-5D44-4C3E-8AAE-2C8234098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D1C09-3E77-41F5-B8E8-41D538E5E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AD25C-9B3C-40FA-86CC-AF3F4732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EDEED-EC34-4777-BA43-050AFF00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DD7DE-C839-4F73-A66A-171ECD62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C1F9-7A09-4B12-8EB3-3BCCD25B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4E3E0-65CA-48F9-8894-0329FC6B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799A0-03B8-4FFD-965A-78D986C3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A9B0D-0674-4E9C-9DE9-0597BC1F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3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6E9DC-A086-4A81-88EF-42F0F5C6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7ACF5-56E7-43C2-AF67-0E17FC4E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F3B1D-1A26-44AF-A79B-1C589987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6AE3-B61C-4FEC-ABFE-24D342B8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FDE3-58E3-4481-B01D-2664B6B3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9031F-21AD-46D9-A803-4A4C2C7A4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8E0C0-2AFF-4983-A885-8135C326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287C2-24A2-4325-AFD6-157B11E5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704C8-FFBD-40D0-A2CF-FCB1408A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C265-E3B2-43C1-95CC-33DB1CFD4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769EC-651D-4800-97F0-15AFD2D30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AFE77-E08A-4F11-90D6-A0AB8D7A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CAABB-BFE1-41C0-B6D4-0D1CE389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E25D4-9EDC-4FAB-9500-5291DA7F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2ACF9-4859-45CF-AF9C-93112EA5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99799-47E4-43AF-AC48-98590699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3D756-6C8B-4C3F-B18D-515DCDCDB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BBD3-C990-4AB4-9907-66ABA3526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0D42-46C7-4E6D-B0EC-23ACFCD285A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37FF6-5402-493D-BC42-B95952296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652C-1096-4CE0-BB81-F81BC34DF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CA97-3DE7-4C61-B0DE-F17F103A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2973A9-A15D-4B6D-BE05-965EC02E3651}"/>
              </a:ext>
            </a:extLst>
          </p:cNvPr>
          <p:cNvSpPr/>
          <p:nvPr/>
        </p:nvSpPr>
        <p:spPr>
          <a:xfrm>
            <a:off x="1085942" y="1706006"/>
            <a:ext cx="7297672" cy="4334695"/>
          </a:xfrm>
          <a:prstGeom prst="roundRect">
            <a:avLst/>
          </a:prstGeom>
          <a:solidFill>
            <a:srgbClr val="E6F8F4"/>
          </a:solidFill>
          <a:ln>
            <a:solidFill>
              <a:srgbClr val="E6F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51C786-11F8-4911-AC4F-A43A56C8684F}"/>
              </a:ext>
            </a:extLst>
          </p:cNvPr>
          <p:cNvSpPr txBox="1">
            <a:spLocks/>
          </p:cNvSpPr>
          <p:nvPr/>
        </p:nvSpPr>
        <p:spPr>
          <a:xfrm>
            <a:off x="1032905" y="1906890"/>
            <a:ext cx="7022791" cy="3932928"/>
          </a:xfrm>
          <a:prstGeom prst="roundRect">
            <a:avLst>
              <a:gd name="adj" fmla="val 4062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Raleway" pitchFamily="2" charset="0"/>
              </a:rPr>
              <a:t>Winner of the BDA Berlin architecture prize and 196+ hotel of the year 2023, the Wilmina Hotel – member of Design Hotels – offers a high degree of peace and comfort with its 44 rooms and suites, private roof terrace, gardens, library, spa and gym. Wilmina Hotel, an architectural jewel in a former women’s prison, has sensitively been transformed into a sublime hideaway lodging location. The boutique hotel offers far more than a regular hotel. The brand Wilmina disposes over a former courthouse used as a very special event location and the fine-dining restaurant Lovis, run by the renowned chef Sophia Rudolph and her team. Wilmina opened in April 2022.</a:t>
            </a:r>
          </a:p>
          <a:p>
            <a:pPr marL="0" indent="0">
              <a:buNone/>
            </a:pPr>
            <a:endParaRPr lang="en-US" sz="1200" dirty="0">
              <a:latin typeface="Raleway" pitchFamily="2" charset="0"/>
            </a:endParaRPr>
          </a:p>
          <a:p>
            <a:r>
              <a:rPr lang="en-US" sz="1200" dirty="0">
                <a:latin typeface="Raleway" pitchFamily="2" charset="0"/>
              </a:rPr>
              <a:t>Germany, Berlin</a:t>
            </a:r>
          </a:p>
          <a:p>
            <a:r>
              <a:rPr lang="en-US" sz="1200" dirty="0">
                <a:latin typeface="Raleway" pitchFamily="2" charset="0"/>
              </a:rPr>
              <a:t>Julia Werner, Operations Manager</a:t>
            </a:r>
          </a:p>
          <a:p>
            <a:pPr>
              <a:buClr>
                <a:srgbClr val="004F41"/>
              </a:buClr>
            </a:pPr>
            <a:r>
              <a:rPr lang="en-US" sz="1200" dirty="0">
                <a:latin typeface="Raleway" pitchFamily="2" charset="0"/>
              </a:rPr>
              <a:t>werner@wilmina.com</a:t>
            </a:r>
          </a:p>
          <a:p>
            <a:r>
              <a:rPr lang="en-US" sz="1200" dirty="0">
                <a:latin typeface="Raleway" pitchFamily="2" charset="0"/>
              </a:rPr>
              <a:t>Wilmina.com</a:t>
            </a:r>
            <a:br>
              <a:rPr lang="en-US" sz="1200" dirty="0">
                <a:latin typeface="Raleway" pitchFamily="2" charset="0"/>
              </a:rPr>
            </a:br>
            <a:endParaRPr lang="en-NL" sz="1200" dirty="0">
              <a:latin typeface="Raleway" pitchFamily="2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ED5E385E-977E-434F-83CA-6C91E637CFA7}"/>
              </a:ext>
            </a:extLst>
          </p:cNvPr>
          <p:cNvSpPr txBox="1">
            <a:spLocks/>
          </p:cNvSpPr>
          <p:nvPr/>
        </p:nvSpPr>
        <p:spPr>
          <a:xfrm>
            <a:off x="1055289" y="648713"/>
            <a:ext cx="8240176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Raleway" pitchFamily="2" charset="0"/>
              </a:rPr>
              <a:t>Wilmina GmbH</a:t>
            </a:r>
            <a:endParaRPr lang="en-NL" sz="2400" b="1" dirty="0">
              <a:latin typeface="Raleway" pitchFamily="2" charset="0"/>
            </a:endParaRP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1490FD03-3A49-4B1D-9BBF-3F28422E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466" y="5851576"/>
            <a:ext cx="465052" cy="465052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80044D28-B51D-4588-8DBE-576B7AE4C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465" y="5017395"/>
            <a:ext cx="465053" cy="4650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A6A6B5-AA20-4762-8645-6B5BA24027D1}"/>
              </a:ext>
            </a:extLst>
          </p:cNvPr>
          <p:cNvSpPr txBox="1"/>
          <p:nvPr/>
        </p:nvSpPr>
        <p:spPr>
          <a:xfrm>
            <a:off x="9647323" y="4388523"/>
            <a:ext cx="1956841" cy="3573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b="1" dirty="0">
                <a:latin typeface="Raleway" pitchFamily="2" charset="0"/>
              </a:rPr>
              <a:t>Find us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91E1A2-21A1-4CB4-988D-202104179175}"/>
              </a:ext>
            </a:extLst>
          </p:cNvPr>
          <p:cNvSpPr txBox="1"/>
          <p:nvPr/>
        </p:nvSpPr>
        <p:spPr>
          <a:xfrm>
            <a:off x="9760518" y="5034479"/>
            <a:ext cx="2047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Raleway" pitchFamily="2" charset="0"/>
              </a:rPr>
              <a:t>https://www.linkedin.com/company/wilmina/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F0A954-AB9F-4E9F-9D45-80128D7F4615}"/>
              </a:ext>
            </a:extLst>
          </p:cNvPr>
          <p:cNvSpPr txBox="1"/>
          <p:nvPr/>
        </p:nvSpPr>
        <p:spPr>
          <a:xfrm>
            <a:off x="9813675" y="5784020"/>
            <a:ext cx="20475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Raleway" pitchFamily="2" charset="0"/>
              </a:rPr>
              <a:t>@wilmina</a:t>
            </a:r>
          </a:p>
          <a:p>
            <a:r>
              <a:rPr lang="en-US" sz="1100" dirty="0">
                <a:latin typeface="Raleway" pitchFamily="2" charset="0"/>
              </a:rPr>
              <a:t>@lovis</a:t>
            </a:r>
          </a:p>
          <a:p>
            <a:r>
              <a:rPr lang="en-US" sz="1100" dirty="0">
                <a:latin typeface="Raleway" pitchFamily="2" charset="0"/>
              </a:rPr>
              <a:t>@amtsalon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14C9BAB-EF7B-75FF-6F72-3253E5AD81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 t="28334" r="29012" b="29678"/>
          <a:stretch/>
        </p:blipFill>
        <p:spPr>
          <a:xfrm>
            <a:off x="6506937" y="4647524"/>
            <a:ext cx="1204800" cy="1192294"/>
          </a:xfrm>
          <a:prstGeom prst="rect">
            <a:avLst/>
          </a:prstGeom>
        </p:spPr>
      </p:pic>
      <p:pic>
        <p:nvPicPr>
          <p:cNvPr id="18" name="Picture 17" descr="A picture containing tree, outdoor, building, old&#10;&#10;Description automatically generated">
            <a:extLst>
              <a:ext uri="{FF2B5EF4-FFF2-40B4-BE49-F238E27FC236}">
                <a16:creationId xmlns:a16="http://schemas.microsoft.com/office/drawing/2014/main" id="{23AECD07-879A-6793-69B8-C9E8F0A0A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92" y="0"/>
            <a:ext cx="2267468" cy="3401203"/>
          </a:xfrm>
          <a:prstGeom prst="rect">
            <a:avLst/>
          </a:prstGeom>
        </p:spPr>
      </p:pic>
      <p:pic>
        <p:nvPicPr>
          <p:cNvPr id="20" name="Picture 19" descr="A picture containing wall, indoor, floor, room&#10;&#10;Description automatically generated">
            <a:extLst>
              <a:ext uri="{FF2B5EF4-FFF2-40B4-BE49-F238E27FC236}">
                <a16:creationId xmlns:a16="http://schemas.microsoft.com/office/drawing/2014/main" id="{9F072EEC-FC7D-F17A-FC1F-693907AD1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4" y="-8576"/>
            <a:ext cx="2473575" cy="1649050"/>
          </a:xfrm>
          <a:prstGeom prst="rect">
            <a:avLst/>
          </a:prstGeom>
        </p:spPr>
      </p:pic>
      <p:pic>
        <p:nvPicPr>
          <p:cNvPr id="27" name="Picture 26" descr="A picture containing wall, building&#10;&#10;Description automatically generated">
            <a:extLst>
              <a:ext uri="{FF2B5EF4-FFF2-40B4-BE49-F238E27FC236}">
                <a16:creationId xmlns:a16="http://schemas.microsoft.com/office/drawing/2014/main" id="{42564A03-6BF7-F366-3630-91CD79A24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00" y="1640474"/>
            <a:ext cx="2061495" cy="274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3332-B7FD-4225-B9B0-4F7DF56B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Placement opportunities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FBE143-0CAA-45AB-A888-2F2D3DE1AD98}"/>
              </a:ext>
            </a:extLst>
          </p:cNvPr>
          <p:cNvSpPr/>
          <p:nvPr/>
        </p:nvSpPr>
        <p:spPr>
          <a:xfrm>
            <a:off x="838200" y="1797187"/>
            <a:ext cx="10515600" cy="3599456"/>
          </a:xfrm>
          <a:prstGeom prst="roundRect">
            <a:avLst/>
          </a:prstGeom>
          <a:solidFill>
            <a:srgbClr val="E6F8F4"/>
          </a:solidFill>
          <a:ln>
            <a:solidFill>
              <a:srgbClr val="E6F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D6FEEC4-9866-4D26-BEA4-036806AF7B0B}"/>
              </a:ext>
            </a:extLst>
          </p:cNvPr>
          <p:cNvSpPr txBox="1">
            <a:spLocks/>
          </p:cNvSpPr>
          <p:nvPr/>
        </p:nvSpPr>
        <p:spPr>
          <a:xfrm>
            <a:off x="1203332" y="1583329"/>
            <a:ext cx="9813855" cy="3813313"/>
          </a:xfrm>
          <a:prstGeom prst="roundRect">
            <a:avLst>
              <a:gd name="adj" fmla="val 4062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Raleway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Raleway" pitchFamily="2" charset="0"/>
              </a:rPr>
              <a:t>Practical Placement </a:t>
            </a:r>
          </a:p>
          <a:p>
            <a:pPr lvl="1"/>
            <a:r>
              <a:rPr lang="en-US" sz="1600" dirty="0">
                <a:latin typeface="Raleway" pitchFamily="2" charset="0"/>
              </a:rPr>
              <a:t>All-round </a:t>
            </a:r>
          </a:p>
          <a:p>
            <a:pPr lvl="1"/>
            <a:r>
              <a:rPr lang="en-US" sz="1600" dirty="0">
                <a:latin typeface="Raleway" pitchFamily="2" charset="0"/>
              </a:rPr>
              <a:t>F&amp;B (fine dining, Service/Kitchen)</a:t>
            </a:r>
          </a:p>
          <a:p>
            <a:pPr lvl="1"/>
            <a:r>
              <a:rPr lang="en-US" sz="1600" dirty="0">
                <a:latin typeface="Raleway" pitchFamily="2" charset="0"/>
              </a:rPr>
              <a:t>Rooms division (FO, Events, HSK)</a:t>
            </a:r>
          </a:p>
          <a:p>
            <a:pPr marL="457200" lvl="1" indent="0">
              <a:buNone/>
            </a:pPr>
            <a:endParaRPr lang="en-US" sz="1600" dirty="0">
              <a:latin typeface="Raleway" pitchFamily="2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Raleway" pitchFamily="2" charset="0"/>
              </a:rPr>
              <a:t>Starting date: 01.08, 01.09 or earlier</a:t>
            </a:r>
          </a:p>
          <a:p>
            <a:pPr marL="457200" lvl="1" indent="0">
              <a:buNone/>
            </a:pPr>
            <a:r>
              <a:rPr lang="en-US" sz="1600" dirty="0">
                <a:latin typeface="Raleway" pitchFamily="2" charset="0"/>
              </a:rPr>
              <a:t>Accommodation may be provided upon request 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DCA2EB9-46BA-DA97-1E9C-89A4CD482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715" y="5359057"/>
            <a:ext cx="1498943" cy="14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0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89574AEF851048BBCF7C6888A6B97F" ma:contentTypeVersion="14" ma:contentTypeDescription="Een nieuw document maken." ma:contentTypeScope="" ma:versionID="7526341b1611ee29cfb3a92226da7cfa">
  <xsd:schema xmlns:xsd="http://www.w3.org/2001/XMLSchema" xmlns:xs="http://www.w3.org/2001/XMLSchema" xmlns:p="http://schemas.microsoft.com/office/2006/metadata/properties" xmlns:ns3="e1fcf47e-9b68-412c-af8c-21fbdccecb61" xmlns:ns4="71b21094-d8e0-4536-9ac8-fe0bf8f1b1ae" targetNamespace="http://schemas.microsoft.com/office/2006/metadata/properties" ma:root="true" ma:fieldsID="37fd8f33be9f3b3c518861f6b27cd80f" ns3:_="" ns4:_="">
    <xsd:import namespace="e1fcf47e-9b68-412c-af8c-21fbdccecb61"/>
    <xsd:import namespace="71b21094-d8e0-4536-9ac8-fe0bf8f1b1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cf47e-9b68-412c-af8c-21fbdccec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21094-d8e0-4536-9ac8-fe0bf8f1b1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7EF75-F5F7-49A3-89AC-C588B287DDCF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b21094-d8e0-4536-9ac8-fe0bf8f1b1ae"/>
    <ds:schemaRef ds:uri="e1fcf47e-9b68-412c-af8c-21fbdccecb61"/>
  </ds:schemaRefs>
</ds:datastoreItem>
</file>

<file path=customXml/itemProps2.xml><?xml version="1.0" encoding="utf-8"?>
<ds:datastoreItem xmlns:ds="http://schemas.openxmlformats.org/officeDocument/2006/customXml" ds:itemID="{51357444-10C3-40B0-9382-956887229F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E0929F-877F-48B5-A329-EF15038DD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fcf47e-9b68-412c-af8c-21fbdccecb61"/>
    <ds:schemaRef ds:uri="71b21094-d8e0-4536-9ac8-fe0bf8f1b1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Raleway</vt:lpstr>
      <vt:lpstr>Office Theme</vt:lpstr>
      <vt:lpstr>PowerPoint Presentation</vt:lpstr>
      <vt:lpstr>Placement opportunities</vt:lpstr>
    </vt:vector>
  </TitlesOfParts>
  <Company>Hotelschool The Hhague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Servant, I. Ms</dc:creator>
  <cp:lastModifiedBy>Merel Ries</cp:lastModifiedBy>
  <cp:revision>12</cp:revision>
  <dcterms:created xsi:type="dcterms:W3CDTF">2022-08-31T09:06:00Z</dcterms:created>
  <dcterms:modified xsi:type="dcterms:W3CDTF">2023-03-21T21:26:59Z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0x010100CF89574AEF851048BBCF7C6888A6B97F</vt:lpwstr>
  </property>
</Properties>
</file>